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86b22b398a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86b22b398a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86b22b398a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86b22b398a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86b22b398a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86b22b398a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c9f243fdc3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c9f243fdc3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c9f243fdc3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c9f243fdc3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c9f243fdc3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c9f243fdc3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cbbdf96d0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cbbdf96d0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c9f243fdc3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c9f243fdc3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86b22b398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86b22b398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c9f243fdc3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c9f243fdc3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86b22b398a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86b22b398a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www.youtube.com/watch?v=FlLx9LxMQfQ" TargetMode="External"/><Relationship Id="rId4" Type="http://schemas.openxmlformats.org/officeDocument/2006/relationships/image" Target="../media/image5.jpg"/><Relationship Id="rId5" Type="http://schemas.openxmlformats.org/officeDocument/2006/relationships/hyperlink" Target="https://libros.catedu.es/books/echidna" TargetMode="External"/><Relationship Id="rId6" Type="http://schemas.openxmlformats.org/officeDocument/2006/relationships/image" Target="../media/image7.png"/><Relationship Id="rId7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www.youtube.com/watch?v=do0mDcAuE2w" TargetMode="External"/><Relationship Id="rId4" Type="http://schemas.openxmlformats.org/officeDocument/2006/relationships/image" Target="../media/image10.jpg"/><Relationship Id="rId5" Type="http://schemas.openxmlformats.org/officeDocument/2006/relationships/hyperlink" Target="https://libros.catedu.es/books/echidna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youtube.com/watch?v=vm-D1x8KM4M" TargetMode="External"/><Relationship Id="rId4" Type="http://schemas.openxmlformats.org/officeDocument/2006/relationships/image" Target="../media/image6.jpg"/><Relationship Id="rId5" Type="http://schemas.openxmlformats.org/officeDocument/2006/relationships/hyperlink" Target="https://libros.catedu.es/books/cyberpi-y-mbot2/page/maquinas-educadas-reconocimiento-de-voz-ordenes-a-mbot2" TargetMode="External"/><Relationship Id="rId6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libros.catedu.es/books/cutebotai-lens/page/senales-de-trafico" TargetMode="External"/><Relationship Id="rId4" Type="http://schemas.openxmlformats.org/officeDocument/2006/relationships/image" Target="../media/image16.png"/><Relationship Id="rId5" Type="http://schemas.openxmlformats.org/officeDocument/2006/relationships/hyperlink" Target="http://www.youtube.com/watch?v=9_kF0oLumPY" TargetMode="External"/><Relationship Id="rId6" Type="http://schemas.openxmlformats.org/officeDocument/2006/relationships/image" Target="../media/image1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libros.catedu.es/books/microbit/page/entendiendo-a-mi-peluche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hyperlink" Target="http://www.youtube.com/watch?v=10BEtKu3ooY" TargetMode="External"/><Relationship Id="rId7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hyperlink" Target="https://libros.catedu.es/books/echidna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Relationship Id="rId4" Type="http://schemas.openxmlformats.org/officeDocument/2006/relationships/image" Target="../media/image8.png"/><Relationship Id="rId5" Type="http://schemas.openxmlformats.org/officeDocument/2006/relationships/image" Target="../media/image14.png"/><Relationship Id="rId6" Type="http://schemas.openxmlformats.org/officeDocument/2006/relationships/hyperlink" Target="https://libros.catedu.es/books/echidna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youtube.com/watch?v=WgdguporZ_8" TargetMode="External"/><Relationship Id="rId4" Type="http://schemas.openxmlformats.org/officeDocument/2006/relationships/image" Target="../media/image9.jpg"/><Relationship Id="rId5" Type="http://schemas.openxmlformats.org/officeDocument/2006/relationships/hyperlink" Target="https://libros.catedu.es/books/microbit/page/ensenamos-a-la-maquina" TargetMode="External"/><Relationship Id="rId6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x.com/lobo_tic/status/1923996982516814064" TargetMode="External"/><Relationship Id="rId4" Type="http://schemas.openxmlformats.org/officeDocument/2006/relationships/image" Target="../media/image17.png"/><Relationship Id="rId5" Type="http://schemas.openxmlformats.org/officeDocument/2006/relationships/hyperlink" Target="https://libros.catedu.es/books/echidna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B2317FA5-0C14-4A55-851E-0089075AB1F9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87096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RECONOCIMIENTO DE IMÁGENES</a:t>
            </a:r>
            <a:endParaRPr/>
          </a:p>
        </p:txBody>
      </p:sp>
      <p:pic>
        <p:nvPicPr>
          <p:cNvPr descr="https://libros.catedu.es/books/echidna/" id="129" name="Google Shape;129;p22" title="SEMAFORO CON IA ECHIDNA SCRATCH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9100" y="1095375"/>
            <a:ext cx="4405650" cy="2478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2"/>
          <p:cNvSpPr txBox="1"/>
          <p:nvPr/>
        </p:nvSpPr>
        <p:spPr>
          <a:xfrm>
            <a:off x="4720250" y="4650050"/>
            <a:ext cx="4201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chemeClr val="dk1"/>
                </a:solidFill>
              </a:rPr>
              <a:t>TUTORIAL </a:t>
            </a:r>
            <a:r>
              <a:rPr lang="es"/>
              <a:t>: </a:t>
            </a:r>
            <a:r>
              <a:rPr lang="es" u="sng">
                <a:solidFill>
                  <a:schemeClr val="hlink"/>
                </a:solidFill>
                <a:hlinkClick r:id="rId5"/>
              </a:rPr>
              <a:t>https://libros.catedu.es/books/echidna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2"/>
          <p:cNvSpPr txBox="1"/>
          <p:nvPr/>
        </p:nvSpPr>
        <p:spPr>
          <a:xfrm>
            <a:off x="4964075" y="1771775"/>
            <a:ext cx="3868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https://x.com/i/status/1891063031083217014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32" name="Google Shape;132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52169" y="201869"/>
            <a:ext cx="2680131" cy="15383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2"/>
          <p:cNvSpPr txBox="1"/>
          <p:nvPr/>
        </p:nvSpPr>
        <p:spPr>
          <a:xfrm>
            <a:off x="4919225" y="3947325"/>
            <a:ext cx="3957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https://x.com/i/status/1858999814916370902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34" name="Google Shape;134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60025" y="2331225"/>
            <a:ext cx="2545824" cy="157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RECONOCIMIENTO DE TEXTOS</a:t>
            </a:r>
            <a:endParaRPr/>
          </a:p>
        </p:txBody>
      </p:sp>
      <p:pic>
        <p:nvPicPr>
          <p:cNvPr descr="Asistente virtual con Echidna ML  y Machine Learning  con textos" id="140" name="Google Shape;140;p23" title="Asistente virtual con Machine Learning y Echidna ML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15775" y="1230200"/>
            <a:ext cx="5562150" cy="312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3"/>
          <p:cNvSpPr txBox="1"/>
          <p:nvPr/>
        </p:nvSpPr>
        <p:spPr>
          <a:xfrm>
            <a:off x="4720250" y="4650050"/>
            <a:ext cx="4201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chemeClr val="dk1"/>
                </a:solidFill>
              </a:rPr>
              <a:t>TUTORIAL </a:t>
            </a:r>
            <a:r>
              <a:rPr lang="es"/>
              <a:t>: </a:t>
            </a:r>
            <a:r>
              <a:rPr lang="es" u="sng">
                <a:solidFill>
                  <a:schemeClr val="hlink"/>
                </a:solidFill>
                <a:hlinkClick r:id="rId5"/>
              </a:rPr>
              <a:t>https://libros.catedu.es/books/echidna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PARA CUALQUIER DUDA… www.catedu.es</a:t>
            </a:r>
            <a:endParaRPr/>
          </a:p>
        </p:txBody>
      </p:sp>
      <p:pic>
        <p:nvPicPr>
          <p:cNvPr id="147" name="Google Shape;14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4721586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4"/>
          <p:cNvSpPr/>
          <p:nvPr/>
        </p:nvSpPr>
        <p:spPr>
          <a:xfrm>
            <a:off x="5569650" y="4149200"/>
            <a:ext cx="1779300" cy="441000"/>
          </a:xfrm>
          <a:prstGeom prst="wedgeRoundRectCallout">
            <a:avLst>
              <a:gd fmla="val -193698" name="adj1"/>
              <a:gd fmla="val 22891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TUTORIALES</a:t>
            </a:r>
            <a:endParaRPr/>
          </a:p>
        </p:txBody>
      </p:sp>
      <p:sp>
        <p:nvSpPr>
          <p:cNvPr id="149" name="Google Shape;149;p24"/>
          <p:cNvSpPr/>
          <p:nvPr/>
        </p:nvSpPr>
        <p:spPr>
          <a:xfrm>
            <a:off x="5527675" y="2395225"/>
            <a:ext cx="1779300" cy="767100"/>
          </a:xfrm>
          <a:prstGeom prst="wedgeRoundRectCallout">
            <a:avLst>
              <a:gd fmla="val -253524" name="adj1"/>
              <a:gd fmla="val 9073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WhatsApp</a:t>
            </a:r>
            <a:br>
              <a:rPr lang="es"/>
            </a:br>
            <a:r>
              <a:rPr lang="es"/>
              <a:t>Telegram</a:t>
            </a:r>
            <a:br>
              <a:rPr lang="es"/>
            </a:br>
            <a:r>
              <a:rPr lang="es"/>
              <a:t>623197587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 title="mBot2 reconocimiento voz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4400" y="2019125"/>
            <a:ext cx="4409000" cy="24800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 txBox="1"/>
          <p:nvPr>
            <p:ph type="title"/>
          </p:nvPr>
        </p:nvSpPr>
        <p:spPr>
          <a:xfrm>
            <a:off x="5118250" y="95725"/>
            <a:ext cx="371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1220" u="sng">
                <a:solidFill>
                  <a:schemeClr val="hlink"/>
                </a:solidFill>
                <a:hlinkClick r:id="rId5"/>
              </a:rPr>
              <a:t>https://libros.catedu.es/books/cyberpi-y-mbot2/page/maquinas-educadas-reconocimiento-de-voz-ordenes-a-mbot2</a:t>
            </a:r>
            <a:endParaRPr sz="122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22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220"/>
          </a:p>
        </p:txBody>
      </p:sp>
      <p:pic>
        <p:nvPicPr>
          <p:cNvPr id="61" name="Google Shape;61;p14"/>
          <p:cNvPicPr preferRelativeResize="0"/>
          <p:nvPr/>
        </p:nvPicPr>
        <p:blipFill rotWithShape="1">
          <a:blip r:embed="rId6">
            <a:alphaModFix/>
          </a:blip>
          <a:srcRect b="0" l="0" r="0" t="31694"/>
          <a:stretch/>
        </p:blipFill>
        <p:spPr>
          <a:xfrm>
            <a:off x="589050" y="570175"/>
            <a:ext cx="3620999" cy="4404823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52050"/>
            <a:ext cx="466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Con mBot +Cognitive Services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991750" y="95725"/>
            <a:ext cx="4744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2020" u="sng">
                <a:solidFill>
                  <a:schemeClr val="hlink"/>
                </a:solidFill>
                <a:hlinkClick r:id="rId3"/>
              </a:rPr>
              <a:t>https://libros.catedu.es/books/cutebotai-lens/page/senales-de-trafico</a:t>
            </a:r>
            <a:endParaRPr sz="202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520"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588525"/>
            <a:ext cx="3391875" cy="45187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ibros.catedu.es/books/cutebotai-lens" id="69" name="Google Shape;69;p15" title="CUTEBOT AI LENS SEÑALES DE TRÁFICO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79075" y="1676253"/>
            <a:ext cx="4809825" cy="27055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52050"/>
            <a:ext cx="8337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Con micro:bit + AI lens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/>
        </p:nvSpPr>
        <p:spPr>
          <a:xfrm>
            <a:off x="43675" y="427900"/>
            <a:ext cx="8768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u="sng">
                <a:solidFill>
                  <a:schemeClr val="hlink"/>
                </a:solidFill>
                <a:hlinkClick r:id="rId3"/>
              </a:rPr>
              <a:t>https://libros.catedu.es/books/microbit/page/entendiendo-a-mi-peluche</a:t>
            </a: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8600" y="1065513"/>
            <a:ext cx="4541826" cy="3012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1" y="2028425"/>
            <a:ext cx="4541824" cy="29166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ibros.catedu.es/books/microbit-car/" id="78" name="Google Shape;78;p16" title="CreateAI microbit AI peluche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68625" y="133900"/>
            <a:ext cx="304800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/>
          <p:nvPr>
            <p:ph type="title"/>
          </p:nvPr>
        </p:nvSpPr>
        <p:spPr>
          <a:xfrm>
            <a:off x="128325" y="520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Con micro:bit + CreateAI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431300" cy="492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55350" y="957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Función Signoide</a:t>
            </a:r>
            <a:endParaRPr/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7825" y="793375"/>
            <a:ext cx="5774700" cy="37317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8"/>
          <p:cNvSpPr txBox="1"/>
          <p:nvPr/>
        </p:nvSpPr>
        <p:spPr>
          <a:xfrm>
            <a:off x="4720250" y="4650050"/>
            <a:ext cx="4201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chemeClr val="dk1"/>
                </a:solidFill>
              </a:rPr>
              <a:t>TUTORIAL </a:t>
            </a:r>
            <a:r>
              <a:rPr lang="es"/>
              <a:t>: </a:t>
            </a:r>
            <a:r>
              <a:rPr lang="es" u="sng">
                <a:solidFill>
                  <a:schemeClr val="hlink"/>
                </a:solidFill>
                <a:hlinkClick r:id="rId4"/>
              </a:rPr>
              <a:t>https://libros.catedu.es/books/echidna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800" y="591325"/>
            <a:ext cx="8433237" cy="455217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9"/>
          <p:cNvSpPr txBox="1"/>
          <p:nvPr>
            <p:ph type="title"/>
          </p:nvPr>
        </p:nvSpPr>
        <p:spPr>
          <a:xfrm>
            <a:off x="311700" y="101125"/>
            <a:ext cx="8520600" cy="9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MANOS A LA OBRA</a:t>
            </a:r>
            <a:r>
              <a:rPr lang="es"/>
              <a:t> </a:t>
            </a:r>
            <a:endParaRPr sz="988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88"/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993506">
            <a:off x="6843904" y="1869141"/>
            <a:ext cx="2050941" cy="1325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392471">
            <a:off x="375739" y="1424779"/>
            <a:ext cx="1884646" cy="2293949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9"/>
          <p:cNvSpPr/>
          <p:nvPr/>
        </p:nvSpPr>
        <p:spPr>
          <a:xfrm>
            <a:off x="3237100" y="673825"/>
            <a:ext cx="785100" cy="7251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9"/>
          <p:cNvSpPr/>
          <p:nvPr/>
        </p:nvSpPr>
        <p:spPr>
          <a:xfrm>
            <a:off x="3451250" y="808363"/>
            <a:ext cx="271800" cy="45602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FF00"/>
                </a:solidFill>
                <a:latin typeface="Arial"/>
              </a:rPr>
              <a:t>1</a:t>
            </a:r>
          </a:p>
        </p:txBody>
      </p:sp>
      <p:sp>
        <p:nvSpPr>
          <p:cNvPr id="102" name="Google Shape;102;p19"/>
          <p:cNvSpPr/>
          <p:nvPr/>
        </p:nvSpPr>
        <p:spPr>
          <a:xfrm>
            <a:off x="1019575" y="4257750"/>
            <a:ext cx="785100" cy="7251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9"/>
          <p:cNvSpPr/>
          <p:nvPr/>
        </p:nvSpPr>
        <p:spPr>
          <a:xfrm>
            <a:off x="1233725" y="4392300"/>
            <a:ext cx="385700" cy="46362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FF00"/>
                </a:solidFill>
                <a:latin typeface="Arial"/>
              </a:rPr>
              <a:t>3</a:t>
            </a:r>
          </a:p>
        </p:txBody>
      </p:sp>
      <p:sp>
        <p:nvSpPr>
          <p:cNvPr id="104" name="Google Shape;104;p19"/>
          <p:cNvSpPr/>
          <p:nvPr/>
        </p:nvSpPr>
        <p:spPr>
          <a:xfrm>
            <a:off x="7160250" y="3804600"/>
            <a:ext cx="785100" cy="7251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9"/>
          <p:cNvSpPr/>
          <p:nvPr/>
        </p:nvSpPr>
        <p:spPr>
          <a:xfrm>
            <a:off x="7374400" y="3939150"/>
            <a:ext cx="385700" cy="45602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FF00"/>
                </a:solidFill>
                <a:latin typeface="Arial"/>
              </a:rPr>
              <a:t>2</a:t>
            </a:r>
          </a:p>
        </p:txBody>
      </p:sp>
      <p:sp>
        <p:nvSpPr>
          <p:cNvPr id="106" name="Google Shape;106;p19"/>
          <p:cNvSpPr txBox="1"/>
          <p:nvPr/>
        </p:nvSpPr>
        <p:spPr>
          <a:xfrm>
            <a:off x="4720250" y="4650050"/>
            <a:ext cx="4423800" cy="61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chemeClr val="dk1"/>
                </a:solidFill>
              </a:rPr>
              <a:t>TUTORIAL </a:t>
            </a:r>
            <a:r>
              <a:rPr lang="es"/>
              <a:t>: </a:t>
            </a:r>
            <a:r>
              <a:rPr lang="es" u="sng">
                <a:solidFill>
                  <a:schemeClr val="hlink"/>
                </a:solidFill>
                <a:hlinkClick r:id="rId6"/>
              </a:rPr>
              <a:t>https://libros.catedu.es/books/echidna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libros.catedu.es/books/microbit" id="111" name="Google Shape;111;p20" title="MICRO:BIT CON LEARNING ML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20875" y="807400"/>
            <a:ext cx="5798250" cy="326152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0"/>
          <p:cNvSpPr txBox="1"/>
          <p:nvPr>
            <p:ph type="title"/>
          </p:nvPr>
        </p:nvSpPr>
        <p:spPr>
          <a:xfrm>
            <a:off x="128325" y="520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Y con micro:bit</a:t>
            </a:r>
            <a:endParaRPr/>
          </a:p>
        </p:txBody>
      </p:sp>
      <p:sp>
        <p:nvSpPr>
          <p:cNvPr id="113" name="Google Shape;113;p20"/>
          <p:cNvSpPr txBox="1"/>
          <p:nvPr/>
        </p:nvSpPr>
        <p:spPr>
          <a:xfrm>
            <a:off x="4720250" y="4650050"/>
            <a:ext cx="4201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chemeClr val="dk1"/>
                </a:solidFill>
              </a:rPr>
              <a:t>TUTORIAL </a:t>
            </a:r>
            <a:r>
              <a:rPr lang="es" sz="1000"/>
              <a:t>: </a:t>
            </a:r>
            <a:r>
              <a:rPr lang="es" u="sng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https://libros.catedu.es/books/microbit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4" name="Google Shape;114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6650" y="560775"/>
            <a:ext cx="3874225" cy="442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/>
          <p:nvPr>
            <p:ph type="title"/>
          </p:nvPr>
        </p:nvSpPr>
        <p:spPr>
          <a:xfrm>
            <a:off x="311700" y="3702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RECONOCIMIENTO DE MATRÍCULAS</a:t>
            </a:r>
            <a:endParaRPr/>
          </a:p>
        </p:txBody>
      </p:sp>
      <p:sp>
        <p:nvSpPr>
          <p:cNvPr id="120" name="Google Shape;120;p21"/>
          <p:cNvSpPr txBox="1"/>
          <p:nvPr/>
        </p:nvSpPr>
        <p:spPr>
          <a:xfrm>
            <a:off x="4249675" y="2818500"/>
            <a:ext cx="4343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u="sng">
                <a:solidFill>
                  <a:schemeClr val="hlink"/>
                </a:solidFill>
                <a:hlinkClick r:id="rId3"/>
              </a:rPr>
              <a:t>https://x.com/lobo_tic/status/1923996982516814064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4625" y="1061679"/>
            <a:ext cx="3617100" cy="387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1"/>
          <p:cNvSpPr txBox="1"/>
          <p:nvPr/>
        </p:nvSpPr>
        <p:spPr>
          <a:xfrm>
            <a:off x="4720250" y="4650050"/>
            <a:ext cx="4201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chemeClr val="dk1"/>
                </a:solidFill>
              </a:rPr>
              <a:t>TUTORIAL </a:t>
            </a:r>
            <a:r>
              <a:rPr lang="es"/>
              <a:t>: </a:t>
            </a:r>
            <a:r>
              <a:rPr lang="es" u="sng">
                <a:solidFill>
                  <a:schemeClr val="hlink"/>
                </a:solidFill>
                <a:hlinkClick r:id="rId5"/>
              </a:rPr>
              <a:t>https://libros.catedu.es/books/echidna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1"/>
          <p:cNvSpPr txBox="1"/>
          <p:nvPr/>
        </p:nvSpPr>
        <p:spPr>
          <a:xfrm>
            <a:off x="5562150" y="3895000"/>
            <a:ext cx="3162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lt2"/>
                </a:solidFill>
              </a:rPr>
              <a:t>¿Te atreves a hacer un videoportero inteligente?</a:t>
            </a:r>
            <a:endParaRPr sz="18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